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3" r:id="rId2"/>
    <p:sldId id="404" r:id="rId3"/>
    <p:sldId id="407" r:id="rId4"/>
    <p:sldId id="410" r:id="rId5"/>
    <p:sldId id="412" r:id="rId6"/>
    <p:sldId id="408" r:id="rId7"/>
    <p:sldId id="415" r:id="rId8"/>
    <p:sldId id="416" r:id="rId9"/>
    <p:sldId id="406" r:id="rId10"/>
  </p:sldIdLst>
  <p:sldSz cx="9906000" cy="6858000" type="A4"/>
  <p:notesSz cx="10234613" cy="7104063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CC"/>
    <a:srgbClr val="0099FF"/>
    <a:srgbClr val="009900"/>
    <a:srgbClr val="FF9900"/>
    <a:srgbClr val="FFDBB7"/>
    <a:srgbClr val="CC6600"/>
    <a:srgbClr val="336600"/>
    <a:srgbClr val="B4183D"/>
    <a:srgbClr val="FAD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632" autoAdjust="0"/>
  </p:normalViewPr>
  <p:slideViewPr>
    <p:cSldViewPr>
      <p:cViewPr varScale="1">
        <p:scale>
          <a:sx n="75" d="100"/>
          <a:sy n="75" d="100"/>
        </p:scale>
        <p:origin x="48" y="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916"/>
    </p:cViewPr>
  </p:sorterViewPr>
  <p:notesViewPr>
    <p:cSldViewPr>
      <p:cViewPr varScale="1">
        <p:scale>
          <a:sx n="48" d="100"/>
          <a:sy n="48" d="100"/>
        </p:scale>
        <p:origin x="-1938" y="-114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5599" cy="355037"/>
          </a:xfrm>
          <a:prstGeom prst="rect">
            <a:avLst/>
          </a:prstGeom>
        </p:spPr>
        <p:txBody>
          <a:bodyPr vert="horz" lIns="94798" tIns="47399" rIns="94798" bIns="4739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795741" y="1"/>
            <a:ext cx="4437235" cy="355037"/>
          </a:xfrm>
          <a:prstGeom prst="rect">
            <a:avLst/>
          </a:prstGeom>
        </p:spPr>
        <p:txBody>
          <a:bodyPr vert="horz" lIns="94798" tIns="47399" rIns="94798" bIns="4739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39C392E-D909-41D0-BCE5-630433290154}" type="datetimeFigureOut">
              <a:rPr lang="ca-ES"/>
              <a:pPr>
                <a:defRPr/>
              </a:pPr>
              <a:t>14/6/2021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747368"/>
            <a:ext cx="4435599" cy="355037"/>
          </a:xfrm>
          <a:prstGeom prst="rect">
            <a:avLst/>
          </a:prstGeom>
        </p:spPr>
        <p:txBody>
          <a:bodyPr vert="horz" lIns="94798" tIns="47399" rIns="94798" bIns="4739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795741" y="6747368"/>
            <a:ext cx="4437235" cy="355037"/>
          </a:xfrm>
          <a:prstGeom prst="rect">
            <a:avLst/>
          </a:prstGeom>
        </p:spPr>
        <p:txBody>
          <a:bodyPr vert="horz" lIns="94798" tIns="47399" rIns="94798" bIns="4739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935C1D1-A326-42BB-BE04-0D45ED606CB8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5599" cy="355037"/>
          </a:xfrm>
          <a:prstGeom prst="rect">
            <a:avLst/>
          </a:prstGeom>
        </p:spPr>
        <p:txBody>
          <a:bodyPr vert="horz" lIns="94798" tIns="47399" rIns="94798" bIns="4739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795741" y="1"/>
            <a:ext cx="4437235" cy="355037"/>
          </a:xfrm>
          <a:prstGeom prst="rect">
            <a:avLst/>
          </a:prstGeom>
        </p:spPr>
        <p:txBody>
          <a:bodyPr vert="horz" lIns="94798" tIns="47399" rIns="94798" bIns="4739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9EB2F97-6887-4237-B3BF-1060916649C0}" type="datetimeFigureOut">
              <a:rPr lang="ca-ES"/>
              <a:pPr>
                <a:defRPr/>
              </a:pPr>
              <a:t>14/6/2021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192463" y="531813"/>
            <a:ext cx="3849687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8" tIns="47399" rIns="94798" bIns="47399" rtlCol="0" anchor="ctr"/>
          <a:lstStyle/>
          <a:p>
            <a:pPr lvl="0"/>
            <a:endParaRPr lang="ca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24607" y="3372855"/>
            <a:ext cx="8185399" cy="3198653"/>
          </a:xfrm>
          <a:prstGeom prst="rect">
            <a:avLst/>
          </a:prstGeom>
        </p:spPr>
        <p:txBody>
          <a:bodyPr vert="horz" lIns="94798" tIns="47399" rIns="94798" bIns="47399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ca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747368"/>
            <a:ext cx="4435599" cy="355037"/>
          </a:xfrm>
          <a:prstGeom prst="rect">
            <a:avLst/>
          </a:prstGeom>
        </p:spPr>
        <p:txBody>
          <a:bodyPr vert="horz" lIns="94798" tIns="47399" rIns="94798" bIns="4739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795741" y="6747368"/>
            <a:ext cx="4437235" cy="355037"/>
          </a:xfrm>
          <a:prstGeom prst="rect">
            <a:avLst/>
          </a:prstGeom>
        </p:spPr>
        <p:txBody>
          <a:bodyPr vert="horz" lIns="94798" tIns="47399" rIns="94798" bIns="4739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D2B8B3-EDC6-4D31-85D7-F58DDB1556E4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CF16-1D50-4BD2-AC7C-026BC59C79FC}" type="datetimeFigureOut">
              <a:rPr lang="ca-ES"/>
              <a:pPr>
                <a:defRPr/>
              </a:pPr>
              <a:t>14/6/2021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0534-EAF0-48F2-8751-1BAC521F5BE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18CF-2504-4E35-9C1A-124E8C816E58}" type="datetimeFigureOut">
              <a:rPr lang="ca-ES"/>
              <a:pPr>
                <a:defRPr/>
              </a:pPr>
              <a:t>14/6/2021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ED2EF-76DD-4D0C-9337-3F20EF3DA08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EE94-87C0-47EE-95C4-18D154ACD958}" type="datetimeFigureOut">
              <a:rPr lang="ca-ES"/>
              <a:pPr>
                <a:defRPr/>
              </a:pPr>
              <a:t>14/6/2021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0BC1-F54F-40DE-946F-C8272B43C827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72C8-254A-4777-9DA8-25AC23DB1E1D}" type="datetimeFigureOut">
              <a:rPr lang="ca-ES"/>
              <a:pPr>
                <a:defRPr/>
              </a:pPr>
              <a:t>14/6/2021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4C1F-77DD-4A48-A91C-912E2F4D3EAE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6349-64FF-4CF2-B01C-358BA6B3B342}" type="datetimeFigureOut">
              <a:rPr lang="ca-ES"/>
              <a:pPr>
                <a:defRPr/>
              </a:pPr>
              <a:t>14/6/2021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25574-1F7D-4C0F-8801-DD940DAAE9D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BDC0-1599-4A50-915E-6E3A6C7166F3}" type="datetimeFigureOut">
              <a:rPr lang="ca-ES"/>
              <a:pPr>
                <a:defRPr/>
              </a:pPr>
              <a:t>14/6/2021</a:t>
            </a:fld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C133-A890-41B1-9FE3-DD11F3C3F099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2468-C91A-49D9-A3D5-D0F0EBC3E5D2}" type="datetimeFigureOut">
              <a:rPr lang="ca-ES"/>
              <a:pPr>
                <a:defRPr/>
              </a:pPr>
              <a:t>14/6/2021</a:t>
            </a:fld>
            <a:endParaRPr lang="ca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D4D8-7E9E-4569-B316-A0DCD619386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EDCCD-B993-4D2C-8F10-468C9D5876AB}" type="datetimeFigureOut">
              <a:rPr lang="ca-ES"/>
              <a:pPr>
                <a:defRPr/>
              </a:pPr>
              <a:t>14/6/2021</a:t>
            </a:fld>
            <a:endParaRPr lang="ca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EE2DF-83E3-4AB6-952A-7A1643F7C467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508000" cy="6858000"/>
          </a:xfrm>
          <a:prstGeom prst="rect">
            <a:avLst/>
          </a:prstGeom>
          <a:solidFill>
            <a:srgbClr val="B41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pic>
        <p:nvPicPr>
          <p:cNvPr id="3" name="2 Imagen" descr="logo_1 AJUNT.jpg"/>
          <p:cNvPicPr>
            <a:picLocks noChangeAspect="1"/>
          </p:cNvPicPr>
          <p:nvPr userDrawn="1"/>
        </p:nvPicPr>
        <p:blipFill>
          <a:blip r:embed="rId2" cstate="print">
            <a:lum bright="92000" contrast="-70000"/>
          </a:blip>
          <a:srcRect r="81398" b="14185"/>
          <a:stretch>
            <a:fillRect/>
          </a:stretch>
        </p:blipFill>
        <p:spPr bwMode="auto">
          <a:xfrm>
            <a:off x="6162678" y="1349377"/>
            <a:ext cx="37433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999" sy="999" algn="ctr" rotWithShape="0">
              <a:srgbClr val="000000"/>
            </a:outerShdw>
          </a:effectLst>
        </p:spPr>
      </p:pic>
      <p:pic>
        <p:nvPicPr>
          <p:cNvPr id="4" name="4 Imagen" descr="logo_3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5" y="6021390"/>
            <a:ext cx="1585191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6 Imagen" descr="biosphere-actualizad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1432" y="6165304"/>
            <a:ext cx="504056" cy="55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\Documents\3_PIICC\1_COMUNICACIÓ\20210611_rodaPrensa\ODS_Vilafranc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7496" y="6242997"/>
            <a:ext cx="432048" cy="43143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38ED-0411-4D02-A03E-1AC0CDBD35AA}" type="datetimeFigureOut">
              <a:rPr lang="ca-ES"/>
              <a:pPr>
                <a:defRPr/>
              </a:pPr>
              <a:t>14/6/2021</a:t>
            </a:fld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CF8C-F1E7-4664-BED2-BD275D5B573B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4871-C6A7-4A9D-9580-24DF6467A293}" type="datetimeFigureOut">
              <a:rPr lang="ca-ES"/>
              <a:pPr>
                <a:defRPr/>
              </a:pPr>
              <a:t>14/6/2021</a:t>
            </a:fld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3DFF-90E5-4783-861E-3BBE19595859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ca-ES" altLang="es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ca-ES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00F33E-F9EF-4DAF-A889-B92501E074AD}" type="datetimeFigureOut">
              <a:rPr lang="ca-ES"/>
              <a:pPr>
                <a:defRPr/>
              </a:pPr>
              <a:t>14/6/2021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630141-E02F-46B8-94EF-10E91848FB88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91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FRANCISCOROMEROGAMAR\Desktop\6QRomero\2021\ANIMA\Ajuntament\Urbanisme\PIICC\Presentacio_PIICC\2-Video%20presentacio-logo%20PIIC-1406.mp4" TargetMode="External"/><Relationship Id="rId1" Type="http://schemas.microsoft.com/office/2007/relationships/media" Target="file:///C:\Users\FRANCISCOROMEROGAMAR\Desktop\6QRomero\2021\ANIMA\Ajuntament\Urbanisme\PIICC\Presentacio_PIICC\2-Video%20presentacio-logo%20PIIC-1406.mp4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-Video presentacio-logo PIIC-140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906000" cy="6901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UARI\Documents\3_PIICC\1_COMUNICACIÓ\20210611_rodaPrensa\_IMATGES\piicc_od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76736" y="1484784"/>
            <a:ext cx="5569022" cy="4384805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488504" y="332656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rgbClr val="B4183D"/>
                </a:solidFill>
              </a:rPr>
              <a:t>Agenda 2030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88504" y="836712"/>
            <a:ext cx="562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srgbClr val="B4183D"/>
                </a:solidFill>
              </a:rPr>
              <a:t>Objectius per al Desenvolupament Sostenible (ODS)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88504" y="332656"/>
            <a:ext cx="283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rgbClr val="B4183D"/>
                </a:solidFill>
              </a:rPr>
              <a:t>Què és el PIICC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88504" y="764704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srgbClr val="B4183D"/>
                </a:solidFill>
              </a:rPr>
              <a:t>Creació d’un </a:t>
            </a:r>
            <a:r>
              <a:rPr lang="ca-ES" b="1" dirty="0">
                <a:solidFill>
                  <a:srgbClr val="B4183D"/>
                </a:solidFill>
              </a:rPr>
              <a:t>renovat hàbitat urbà</a:t>
            </a:r>
            <a:r>
              <a:rPr lang="ca-ES" dirty="0">
                <a:solidFill>
                  <a:srgbClr val="B4183D"/>
                </a:solidFill>
              </a:rPr>
              <a:t>, compacte, cohesiu i divers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799853" y="4293096"/>
            <a:ext cx="1106147" cy="294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 descr="C:\Users\USUARI\Documents\3_PIICC\1_COMUNICACIÓ\20210611_rodaPrensa\_IMATGES\mapa_PII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1196752"/>
            <a:ext cx="639409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88504" y="332656"/>
            <a:ext cx="563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rgbClr val="B4183D"/>
                </a:solidFill>
              </a:rPr>
              <a:t>Per aconseguir una Vilafranca...</a:t>
            </a:r>
          </a:p>
        </p:txBody>
      </p:sp>
      <p:pic>
        <p:nvPicPr>
          <p:cNvPr id="4099" name="Picture 3" descr="C:\Users\USUARI\Documents\3_PIICC\1_COMUNICACIÓ\20210611_rodaPrensa\_IMATGES\RE_activad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0592" y="980727"/>
            <a:ext cx="1604868" cy="10023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3152800" y="1340768"/>
            <a:ext cx="5396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/>
              <a:t>Mitjançant el </a:t>
            </a:r>
            <a:r>
              <a:rPr lang="ca-ES" sz="1600" b="1" dirty="0"/>
              <a:t>impuls econòmic </a:t>
            </a:r>
            <a:r>
              <a:rPr lang="ca-ES" sz="1600" dirty="0"/>
              <a:t>i la igualtat d’oportunitats</a:t>
            </a:r>
          </a:p>
        </p:txBody>
      </p:sp>
      <p:pic>
        <p:nvPicPr>
          <p:cNvPr id="4100" name="Picture 4" descr="C:\Users\USUARI\Documents\3_PIICC\1_COMUNICACIÓ\20210611_rodaPrensa\_IMATGES\RE_va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80591" y="2218489"/>
            <a:ext cx="1604867" cy="10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1" name="Picture 5" descr="C:\Users\USUARI\Documents\3_PIICC\1_COMUNICACIÓ\20210611_rodaPrensa\_IMATGES\RE_na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80591" y="3470470"/>
            <a:ext cx="1604867" cy="10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Picture 6" descr="C:\Users\USUARI\Documents\3_PIICC\1_COMUNICACIÓ\20210611_rodaPrensa\_IMATGES\RE_conn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80592" y="4725144"/>
            <a:ext cx="1604868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3152800" y="2636912"/>
            <a:ext cx="4690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/>
              <a:t>Amb la </a:t>
            </a:r>
            <a:r>
              <a:rPr lang="ca-ES" sz="1600" b="1" dirty="0"/>
              <a:t>recuperació d’espais urbans i històrics</a:t>
            </a:r>
            <a:endParaRPr lang="ca-ES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152800" y="3717032"/>
            <a:ext cx="584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Per a esdevenir una ciutat més </a:t>
            </a:r>
            <a:r>
              <a:rPr lang="ca-ES" sz="1600" b="1" dirty="0"/>
              <a:t>sostenible</a:t>
            </a:r>
            <a:r>
              <a:rPr lang="ca-ES" sz="1600" dirty="0"/>
              <a:t>, més </a:t>
            </a:r>
            <a:r>
              <a:rPr lang="ca-ES" sz="1600" b="1" dirty="0"/>
              <a:t>eficient energèticament</a:t>
            </a:r>
            <a:r>
              <a:rPr lang="ca-ES" sz="1600" dirty="0"/>
              <a:t> i més respectuosa amb el </a:t>
            </a:r>
            <a:r>
              <a:rPr lang="ca-ES" sz="1600" b="1" dirty="0"/>
              <a:t>medi ambient</a:t>
            </a:r>
            <a:endParaRPr lang="ca-ES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52800" y="5157192"/>
            <a:ext cx="6537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Mitjançant una </a:t>
            </a:r>
            <a:r>
              <a:rPr lang="ca-ES" sz="1600" b="1" dirty="0"/>
              <a:t>mobilitat més sostenible</a:t>
            </a:r>
            <a:r>
              <a:rPr lang="ca-ES" sz="1600" dirty="0"/>
              <a:t> i la </a:t>
            </a:r>
            <a:r>
              <a:rPr lang="ca-ES" sz="1600" b="1" dirty="0"/>
              <a:t>innovació urbana</a:t>
            </a:r>
            <a:endParaRPr lang="ca-ES" sz="1600" dirty="0"/>
          </a:p>
        </p:txBody>
      </p:sp>
      <p:pic>
        <p:nvPicPr>
          <p:cNvPr id="12" name="Picture 3" descr="C:\Users\USUARI\Documents\3_PIICC\1_COMUNICACIÓ\20210611_rodaPrensa\_IMATGES\logo_PIICCnotx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3320" y="6303045"/>
            <a:ext cx="936104" cy="366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88504" y="332656"/>
            <a:ext cx="5915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rgbClr val="B4183D"/>
                </a:solidFill>
              </a:rPr>
              <a:t>Inversió en l’àmbit del PIICC 2021</a:t>
            </a:r>
          </a:p>
        </p:txBody>
      </p:sp>
      <p:pic>
        <p:nvPicPr>
          <p:cNvPr id="27" name="Picture 3" descr="C:\Users\USUARI\Documents\3_PIICC\1_COMUNICACIÓ\20210611_rodaPrensa\_IMATGES\logo_PIICCnot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320" y="6303045"/>
            <a:ext cx="936104" cy="366315"/>
          </a:xfrm>
          <a:prstGeom prst="rect">
            <a:avLst/>
          </a:prstGeom>
          <a:noFill/>
        </p:spPr>
      </p:pic>
      <p:grpSp>
        <p:nvGrpSpPr>
          <p:cNvPr id="96" name="95 Grupo"/>
          <p:cNvGrpSpPr/>
          <p:nvPr/>
        </p:nvGrpSpPr>
        <p:grpSpPr>
          <a:xfrm>
            <a:off x="6825208" y="476672"/>
            <a:ext cx="2088232" cy="2088232"/>
            <a:chOff x="2576736" y="332656"/>
            <a:chExt cx="2088232" cy="2088232"/>
          </a:xfrm>
        </p:grpSpPr>
        <p:sp>
          <p:nvSpPr>
            <p:cNvPr id="33" name="32 Elipse"/>
            <p:cNvSpPr/>
            <p:nvPr/>
          </p:nvSpPr>
          <p:spPr>
            <a:xfrm>
              <a:off x="2576736" y="332656"/>
              <a:ext cx="2088232" cy="2088232"/>
            </a:xfrm>
            <a:prstGeom prst="ellipse">
              <a:avLst/>
            </a:prstGeom>
            <a:solidFill>
              <a:srgbClr val="FF99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2792760" y="971436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2400" b="1" dirty="0">
                  <a:solidFill>
                    <a:schemeClr val="bg1"/>
                  </a:solidFill>
                </a:rPr>
                <a:t>4.556.000 €</a:t>
              </a: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2792760" y="1403484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b="1" dirty="0">
                  <a:solidFill>
                    <a:schemeClr val="bg1"/>
                  </a:solidFill>
                </a:rPr>
                <a:t>Nova inversió</a:t>
              </a:r>
            </a:p>
          </p:txBody>
        </p:sp>
      </p:grpSp>
      <p:grpSp>
        <p:nvGrpSpPr>
          <p:cNvPr id="88" name="87 Grupo"/>
          <p:cNvGrpSpPr/>
          <p:nvPr/>
        </p:nvGrpSpPr>
        <p:grpSpPr>
          <a:xfrm>
            <a:off x="1568624" y="1628800"/>
            <a:ext cx="1402948" cy="1368153"/>
            <a:chOff x="7257256" y="2276872"/>
            <a:chExt cx="1402948" cy="1368153"/>
          </a:xfrm>
        </p:grpSpPr>
        <p:sp>
          <p:nvSpPr>
            <p:cNvPr id="36" name="35 Elipse"/>
            <p:cNvSpPr/>
            <p:nvPr/>
          </p:nvSpPr>
          <p:spPr>
            <a:xfrm>
              <a:off x="7257256" y="2276872"/>
              <a:ext cx="1368152" cy="1368153"/>
            </a:xfrm>
            <a:prstGeom prst="ellipse">
              <a:avLst/>
            </a:prstGeom>
            <a:solidFill>
              <a:srgbClr val="FF99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7257256" y="2636912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b="1" dirty="0">
                  <a:solidFill>
                    <a:schemeClr val="bg1"/>
                  </a:solidFill>
                </a:rPr>
                <a:t>2.400.000 €</a:t>
              </a: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7473280" y="299695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1400" b="1" dirty="0">
                  <a:solidFill>
                    <a:schemeClr val="bg1"/>
                  </a:solidFill>
                </a:rPr>
                <a:t>Carrer</a:t>
              </a:r>
            </a:p>
            <a:p>
              <a:pPr algn="ctr"/>
              <a:r>
                <a:rPr lang="ca-ES" sz="1400" b="1" dirty="0">
                  <a:solidFill>
                    <a:schemeClr val="bg1"/>
                  </a:solidFill>
                </a:rPr>
                <a:t>Comerç</a:t>
              </a:r>
            </a:p>
          </p:txBody>
        </p:sp>
      </p:grpSp>
      <p:grpSp>
        <p:nvGrpSpPr>
          <p:cNvPr id="81" name="80 Grupo"/>
          <p:cNvGrpSpPr/>
          <p:nvPr/>
        </p:nvGrpSpPr>
        <p:grpSpPr>
          <a:xfrm>
            <a:off x="2864768" y="4941168"/>
            <a:ext cx="1100534" cy="1080120"/>
            <a:chOff x="2864768" y="4293096"/>
            <a:chExt cx="1100534" cy="1080120"/>
          </a:xfrm>
        </p:grpSpPr>
        <p:sp>
          <p:nvSpPr>
            <p:cNvPr id="39" name="38 Elipse"/>
            <p:cNvSpPr/>
            <p:nvPr/>
          </p:nvSpPr>
          <p:spPr>
            <a:xfrm>
              <a:off x="2864768" y="4293096"/>
              <a:ext cx="1080119" cy="1080120"/>
            </a:xfrm>
            <a:prstGeom prst="ellipse">
              <a:avLst/>
            </a:prstGeom>
            <a:solidFill>
              <a:srgbClr val="0099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2864768" y="4581128"/>
              <a:ext cx="1100534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600" b="1" dirty="0">
                  <a:solidFill>
                    <a:schemeClr val="bg1"/>
                  </a:solidFill>
                </a:rPr>
                <a:t>121.268 €</a:t>
              </a: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2936776" y="4869160"/>
              <a:ext cx="930033" cy="475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1200" b="1" dirty="0">
                  <a:solidFill>
                    <a:schemeClr val="bg1"/>
                  </a:solidFill>
                </a:rPr>
                <a:t>Programa</a:t>
              </a:r>
            </a:p>
            <a:p>
              <a:pPr algn="ctr"/>
              <a:r>
                <a:rPr lang="ca-ES" sz="1200" b="1" i="1" dirty="0">
                  <a:solidFill>
                    <a:schemeClr val="bg1"/>
                  </a:solidFill>
                </a:rPr>
                <a:t>A punt</a:t>
              </a:r>
            </a:p>
          </p:txBody>
        </p:sp>
      </p:grpSp>
      <p:grpSp>
        <p:nvGrpSpPr>
          <p:cNvPr id="82" name="81 Grupo"/>
          <p:cNvGrpSpPr/>
          <p:nvPr/>
        </p:nvGrpSpPr>
        <p:grpSpPr>
          <a:xfrm>
            <a:off x="6969224" y="4509120"/>
            <a:ext cx="1402948" cy="1368152"/>
            <a:chOff x="6177136" y="4653136"/>
            <a:chExt cx="1402948" cy="1368152"/>
          </a:xfrm>
        </p:grpSpPr>
        <p:sp>
          <p:nvSpPr>
            <p:cNvPr id="59" name="58 Elipse"/>
            <p:cNvSpPr/>
            <p:nvPr/>
          </p:nvSpPr>
          <p:spPr>
            <a:xfrm>
              <a:off x="6177136" y="4653136"/>
              <a:ext cx="1368151" cy="1368152"/>
            </a:xfrm>
            <a:prstGeom prst="ellipse">
              <a:avLst/>
            </a:prstGeom>
            <a:solidFill>
              <a:srgbClr val="0066FF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6177136" y="5013176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b="1" dirty="0">
                  <a:solidFill>
                    <a:schemeClr val="bg1"/>
                  </a:solidFill>
                </a:rPr>
                <a:t>1.936.842 €</a:t>
              </a:r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6465168" y="5445224"/>
              <a:ext cx="7809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1400" b="1" dirty="0">
                  <a:solidFill>
                    <a:schemeClr val="bg1"/>
                  </a:solidFill>
                </a:rPr>
                <a:t>Aigües</a:t>
              </a:r>
              <a:endParaRPr lang="ca-ES" sz="1400" b="1" i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0" name="99 Conector recto"/>
          <p:cNvCxnSpPr>
            <a:stCxn id="36" idx="5"/>
          </p:cNvCxnSpPr>
          <p:nvPr/>
        </p:nvCxnSpPr>
        <p:spPr>
          <a:xfrm>
            <a:off x="2736415" y="2796592"/>
            <a:ext cx="2504617" cy="704416"/>
          </a:xfrm>
          <a:prstGeom prst="line">
            <a:avLst/>
          </a:prstGeom>
          <a:ln w="19050">
            <a:solidFill>
              <a:srgbClr val="B41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"/>
          <p:cNvCxnSpPr>
            <a:stCxn id="39" idx="7"/>
          </p:cNvCxnSpPr>
          <p:nvPr/>
        </p:nvCxnSpPr>
        <p:spPr>
          <a:xfrm flipV="1">
            <a:off x="3786707" y="3501008"/>
            <a:ext cx="1382317" cy="1598340"/>
          </a:xfrm>
          <a:prstGeom prst="line">
            <a:avLst/>
          </a:prstGeom>
          <a:ln w="19050">
            <a:solidFill>
              <a:srgbClr val="B41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"/>
          <p:cNvCxnSpPr>
            <a:stCxn id="59" idx="1"/>
          </p:cNvCxnSpPr>
          <p:nvPr/>
        </p:nvCxnSpPr>
        <p:spPr>
          <a:xfrm flipH="1" flipV="1">
            <a:off x="5169024" y="3501008"/>
            <a:ext cx="2000561" cy="1208473"/>
          </a:xfrm>
          <a:prstGeom prst="line">
            <a:avLst/>
          </a:prstGeom>
          <a:ln w="19050">
            <a:solidFill>
              <a:srgbClr val="B41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>
            <a:stCxn id="33" idx="3"/>
          </p:cNvCxnSpPr>
          <p:nvPr/>
        </p:nvCxnSpPr>
        <p:spPr>
          <a:xfrm flipH="1">
            <a:off x="5169024" y="2259090"/>
            <a:ext cx="1961999" cy="1241918"/>
          </a:xfrm>
          <a:prstGeom prst="line">
            <a:avLst/>
          </a:prstGeom>
          <a:ln w="19050">
            <a:solidFill>
              <a:srgbClr val="B41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30 Grupo"/>
          <p:cNvGrpSpPr/>
          <p:nvPr/>
        </p:nvGrpSpPr>
        <p:grpSpPr>
          <a:xfrm>
            <a:off x="3800872" y="2060848"/>
            <a:ext cx="2799191" cy="2780928"/>
            <a:chOff x="1928957" y="764704"/>
            <a:chExt cx="1594580" cy="1584176"/>
          </a:xfrm>
          <a:effectLst/>
        </p:grpSpPr>
        <p:sp>
          <p:nvSpPr>
            <p:cNvPr id="30" name="29 Elipse"/>
            <p:cNvSpPr/>
            <p:nvPr/>
          </p:nvSpPr>
          <p:spPr>
            <a:xfrm>
              <a:off x="1928957" y="764704"/>
              <a:ext cx="1584176" cy="1584176"/>
            </a:xfrm>
            <a:prstGeom prst="ellipse">
              <a:avLst/>
            </a:prstGeom>
            <a:solidFill>
              <a:srgbClr val="B4183D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1977278" y="1392872"/>
              <a:ext cx="1546259" cy="333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 dirty="0">
                  <a:solidFill>
                    <a:schemeClr val="bg1"/>
                  </a:solidFill>
                </a:rPr>
                <a:t>9.012.842 €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88504" y="332656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rgbClr val="B4183D"/>
                </a:solidFill>
              </a:rPr>
              <a:t>Intervencions</a:t>
            </a:r>
          </a:p>
        </p:txBody>
      </p:sp>
      <p:pic>
        <p:nvPicPr>
          <p:cNvPr id="27" name="Picture 3" descr="C:\Users\USUARI\Documents\3_PIICC\1_COMUNICACIÓ\20210611_rodaPrensa\_IMATGES\logo_PIICCnot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320" y="6303045"/>
            <a:ext cx="936104" cy="366315"/>
          </a:xfrm>
          <a:prstGeom prst="rect">
            <a:avLst/>
          </a:prstGeom>
          <a:noFill/>
        </p:spPr>
      </p:pic>
      <p:sp>
        <p:nvSpPr>
          <p:cNvPr id="76" name="75 CuadroTexto"/>
          <p:cNvSpPr txBox="1"/>
          <p:nvPr/>
        </p:nvSpPr>
        <p:spPr>
          <a:xfrm>
            <a:off x="3440832" y="1556792"/>
            <a:ext cx="3902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/>
              <a:t> 8 projectes de renovació urbana integral</a:t>
            </a:r>
          </a:p>
        </p:txBody>
      </p:sp>
      <p:sp>
        <p:nvSpPr>
          <p:cNvPr id="77" name="76 CuadroTexto"/>
          <p:cNvSpPr txBox="1"/>
          <p:nvPr/>
        </p:nvSpPr>
        <p:spPr>
          <a:xfrm>
            <a:off x="3440832" y="2204864"/>
            <a:ext cx="3845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/>
              <a:t>Contractació 4 joves menors de 35 anys</a:t>
            </a:r>
            <a:endParaRPr lang="ca-ES" sz="1600" b="1" dirty="0"/>
          </a:p>
        </p:txBody>
      </p:sp>
      <p:sp>
        <p:nvSpPr>
          <p:cNvPr id="78" name="77 CuadroTexto"/>
          <p:cNvSpPr txBox="1"/>
          <p:nvPr/>
        </p:nvSpPr>
        <p:spPr>
          <a:xfrm>
            <a:off x="3440832" y="284422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Nous allotjaments a l’antic Hospital per a col·lectius amb necessitats d’accés a l’habitatge</a:t>
            </a:r>
            <a:endParaRPr lang="ca-ES" sz="1600" b="1" dirty="0"/>
          </a:p>
        </p:txBody>
      </p:sp>
      <p:sp>
        <p:nvSpPr>
          <p:cNvPr id="79" name="78 CuadroTexto"/>
          <p:cNvSpPr txBox="1"/>
          <p:nvPr/>
        </p:nvSpPr>
        <p:spPr>
          <a:xfrm>
            <a:off x="3440832" y="3700307"/>
            <a:ext cx="5049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/>
              <a:t>Instal·lació de 602 nous punts led d’enllumenat públic</a:t>
            </a:r>
          </a:p>
        </p:txBody>
      </p:sp>
      <p:sp>
        <p:nvSpPr>
          <p:cNvPr id="80" name="79 CuadroTexto"/>
          <p:cNvSpPr txBox="1"/>
          <p:nvPr/>
        </p:nvSpPr>
        <p:spPr>
          <a:xfrm>
            <a:off x="3440832" y="4386590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Col·locació de plaques fotovoltaiques en 4 edificis municipals</a:t>
            </a:r>
          </a:p>
        </p:txBody>
      </p:sp>
      <p:sp>
        <p:nvSpPr>
          <p:cNvPr id="81" name="80 CuadroTexto"/>
          <p:cNvSpPr txBox="1"/>
          <p:nvPr/>
        </p:nvSpPr>
        <p:spPr>
          <a:xfrm>
            <a:off x="3440832" y="5013176"/>
            <a:ext cx="646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Subvencions per a la millora i foment de l’eficiència energètica d’edificis particulars</a:t>
            </a:r>
          </a:p>
        </p:txBody>
      </p:sp>
      <p:sp>
        <p:nvSpPr>
          <p:cNvPr id="83" name="82 Rectángulo"/>
          <p:cNvSpPr/>
          <p:nvPr/>
        </p:nvSpPr>
        <p:spPr>
          <a:xfrm>
            <a:off x="920552" y="1412776"/>
            <a:ext cx="2520280" cy="576064"/>
          </a:xfrm>
          <a:prstGeom prst="rect">
            <a:avLst/>
          </a:prstGeom>
          <a:solidFill>
            <a:srgbClr val="B4183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latin typeface="Arial" pitchFamily="34" charset="0"/>
                <a:cs typeface="Arial" pitchFamily="34" charset="0"/>
              </a:rPr>
              <a:t>22.310 m</a:t>
            </a:r>
            <a:r>
              <a:rPr lang="ca-ES" b="1" baseline="30000" dirty="0">
                <a:latin typeface="Arial" pitchFamily="34" charset="0"/>
                <a:cs typeface="Arial" pitchFamily="34" charset="0"/>
              </a:rPr>
              <a:t>2</a:t>
            </a:r>
            <a:endParaRPr lang="ca-ES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88504" y="764704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srgbClr val="B4183D"/>
                </a:solidFill>
              </a:rPr>
              <a:t>32 en estudi, 13 engegades (Primeres actuacions)</a:t>
            </a:r>
          </a:p>
        </p:txBody>
      </p:sp>
      <p:sp>
        <p:nvSpPr>
          <p:cNvPr id="85" name="84 Rectángulo"/>
          <p:cNvSpPr/>
          <p:nvPr/>
        </p:nvSpPr>
        <p:spPr>
          <a:xfrm>
            <a:off x="920552" y="2132856"/>
            <a:ext cx="2520280" cy="576064"/>
          </a:xfrm>
          <a:prstGeom prst="rect">
            <a:avLst/>
          </a:prstGeom>
          <a:solidFill>
            <a:srgbClr val="B4183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latin typeface="Arial" pitchFamily="34" charset="0"/>
                <a:cs typeface="Arial" pitchFamily="34" charset="0"/>
              </a:rPr>
              <a:t>Programa A punt</a:t>
            </a:r>
            <a:endParaRPr lang="ca-ES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Rectángulo"/>
          <p:cNvSpPr/>
          <p:nvPr/>
        </p:nvSpPr>
        <p:spPr>
          <a:xfrm>
            <a:off x="920552" y="2852936"/>
            <a:ext cx="2520280" cy="576064"/>
          </a:xfrm>
          <a:prstGeom prst="rect">
            <a:avLst/>
          </a:prstGeom>
          <a:solidFill>
            <a:srgbClr val="B4183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latin typeface="Arial" pitchFamily="34" charset="0"/>
                <a:cs typeface="Arial" pitchFamily="34" charset="0"/>
              </a:rPr>
              <a:t>12 nous allotjaments </a:t>
            </a:r>
            <a:endParaRPr lang="ca-ES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Rectángulo"/>
          <p:cNvSpPr/>
          <p:nvPr/>
        </p:nvSpPr>
        <p:spPr>
          <a:xfrm>
            <a:off x="920552" y="3573016"/>
            <a:ext cx="2520280" cy="576064"/>
          </a:xfrm>
          <a:prstGeom prst="rect">
            <a:avLst/>
          </a:prstGeom>
          <a:solidFill>
            <a:srgbClr val="B4183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latin typeface="Arial" pitchFamily="34" charset="0"/>
                <a:cs typeface="Arial" pitchFamily="34" charset="0"/>
              </a:rPr>
              <a:t>602 nous punt LED</a:t>
            </a:r>
            <a:endParaRPr lang="ca-ES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87 Rectángulo"/>
          <p:cNvSpPr/>
          <p:nvPr/>
        </p:nvSpPr>
        <p:spPr>
          <a:xfrm>
            <a:off x="920552" y="4293096"/>
            <a:ext cx="2520280" cy="576064"/>
          </a:xfrm>
          <a:prstGeom prst="rect">
            <a:avLst/>
          </a:prstGeom>
          <a:solidFill>
            <a:srgbClr val="B4183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latin typeface="Arial" pitchFamily="34" charset="0"/>
                <a:cs typeface="Arial" pitchFamily="34" charset="0"/>
              </a:rPr>
              <a:t>105 kW</a:t>
            </a:r>
            <a:endParaRPr lang="ca-ES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88 Rectángulo"/>
          <p:cNvSpPr/>
          <p:nvPr/>
        </p:nvSpPr>
        <p:spPr>
          <a:xfrm>
            <a:off x="920552" y="5013176"/>
            <a:ext cx="2520280" cy="576064"/>
          </a:xfrm>
          <a:prstGeom prst="rect">
            <a:avLst/>
          </a:prstGeom>
          <a:solidFill>
            <a:srgbClr val="B4183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latin typeface="Arial" pitchFamily="34" charset="0"/>
                <a:cs typeface="Arial" pitchFamily="34" charset="0"/>
              </a:rPr>
              <a:t>Ajuts directes</a:t>
            </a:r>
            <a:endParaRPr lang="ca-ES" sz="1200" b="1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1136576" y="2564904"/>
            <a:ext cx="2016224" cy="936104"/>
          </a:xfrm>
          <a:prstGeom prst="rect">
            <a:avLst/>
          </a:prstGeom>
          <a:solidFill>
            <a:srgbClr val="FADAE2"/>
          </a:solidFill>
          <a:ln w="12700">
            <a:solidFill>
              <a:srgbClr val="FAD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8" name="37 Rectángulo"/>
          <p:cNvSpPr/>
          <p:nvPr/>
        </p:nvSpPr>
        <p:spPr>
          <a:xfrm>
            <a:off x="1136576" y="3573016"/>
            <a:ext cx="2016224" cy="432048"/>
          </a:xfrm>
          <a:prstGeom prst="rect">
            <a:avLst/>
          </a:prstGeom>
          <a:solidFill>
            <a:srgbClr val="FADAE2"/>
          </a:solidFill>
          <a:ln w="12700">
            <a:solidFill>
              <a:srgbClr val="FAD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9" name="38 Rectángulo"/>
          <p:cNvSpPr/>
          <p:nvPr/>
        </p:nvSpPr>
        <p:spPr>
          <a:xfrm>
            <a:off x="1136576" y="4077072"/>
            <a:ext cx="2016224" cy="1296144"/>
          </a:xfrm>
          <a:prstGeom prst="rect">
            <a:avLst/>
          </a:prstGeom>
          <a:solidFill>
            <a:srgbClr val="FADAE2"/>
          </a:solidFill>
          <a:ln w="12700">
            <a:solidFill>
              <a:srgbClr val="FAD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39 Rectángulo"/>
          <p:cNvSpPr/>
          <p:nvPr/>
        </p:nvSpPr>
        <p:spPr>
          <a:xfrm>
            <a:off x="1136576" y="5445224"/>
            <a:ext cx="2016224" cy="360040"/>
          </a:xfrm>
          <a:prstGeom prst="rect">
            <a:avLst/>
          </a:prstGeom>
          <a:solidFill>
            <a:srgbClr val="FADAE2"/>
          </a:solidFill>
          <a:ln w="12700">
            <a:solidFill>
              <a:srgbClr val="FAD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CuadroTexto"/>
          <p:cNvSpPr txBox="1"/>
          <p:nvPr/>
        </p:nvSpPr>
        <p:spPr>
          <a:xfrm>
            <a:off x="488504" y="332656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rgbClr val="B4183D"/>
                </a:solidFill>
              </a:rPr>
              <a:t>Calendari 2021</a:t>
            </a:r>
          </a:p>
        </p:txBody>
      </p:sp>
      <p:pic>
        <p:nvPicPr>
          <p:cNvPr id="27" name="Picture 3" descr="C:\Users\USUARI\Documents\3_PIICC\1_COMUNICACIÓ\20210611_rodaPrensa\_IMATGES\logo_PIICCnot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320" y="6303045"/>
            <a:ext cx="936104" cy="366315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3224808" y="270892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Obres millora de les xarxes d’abastament d’aigua i clavegueram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136576" y="2564904"/>
            <a:ext cx="2016224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dirty="0"/>
              <a:t>Pl. Carme </a:t>
            </a:r>
          </a:p>
          <a:p>
            <a:r>
              <a:rPr lang="ca-ES" dirty="0"/>
              <a:t>C/ Carme</a:t>
            </a:r>
          </a:p>
          <a:p>
            <a:r>
              <a:rPr lang="ca-ES" dirty="0"/>
              <a:t>C/ Lluna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224808" y="36357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Urbanització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136576" y="3617344"/>
            <a:ext cx="201622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dirty="0"/>
              <a:t>C/ Comerç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224808" y="4509120"/>
            <a:ext cx="65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Inici instal·lació plaques fotovoltaiques en 4 edificis municipals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136576" y="4115786"/>
            <a:ext cx="2016224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dirty="0"/>
              <a:t>La Fassina</a:t>
            </a:r>
          </a:p>
          <a:p>
            <a:r>
              <a:rPr lang="ca-ES" dirty="0"/>
              <a:t>L’Ateneu</a:t>
            </a:r>
          </a:p>
          <a:p>
            <a:r>
              <a:rPr lang="ca-ES" dirty="0"/>
              <a:t>Pau Boada</a:t>
            </a:r>
          </a:p>
          <a:p>
            <a:r>
              <a:rPr lang="ca-ES" dirty="0" err="1"/>
              <a:t>Vinseum</a:t>
            </a:r>
            <a:endParaRPr lang="ca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224808" y="544522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Inici millora enllumenat públic amb nous punts de llum LED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1136576" y="5445224"/>
            <a:ext cx="201622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dirty="0"/>
              <a:t>Enllumenat públic</a:t>
            </a:r>
          </a:p>
        </p:txBody>
      </p:sp>
      <p:sp>
        <p:nvSpPr>
          <p:cNvPr id="28" name="27 Rectángulo"/>
          <p:cNvSpPr/>
          <p:nvPr/>
        </p:nvSpPr>
        <p:spPr>
          <a:xfrm rot="16200000">
            <a:off x="160158" y="1525098"/>
            <a:ext cx="1448780" cy="360040"/>
          </a:xfrm>
          <a:prstGeom prst="rect">
            <a:avLst/>
          </a:prstGeom>
          <a:solidFill>
            <a:srgbClr val="B4183D"/>
          </a:solidFill>
          <a:ln>
            <a:solidFill>
              <a:srgbClr val="B4183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latin typeface="Arial" pitchFamily="34" charset="0"/>
                <a:cs typeface="Arial" pitchFamily="34" charset="0"/>
              </a:rPr>
              <a:t>1n semestre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224808" y="148478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Inici de la ocupació de 4 joves menors de 35 anys</a:t>
            </a:r>
          </a:p>
        </p:txBody>
      </p:sp>
      <p:sp>
        <p:nvSpPr>
          <p:cNvPr id="16" name="15 Rectángulo"/>
          <p:cNvSpPr/>
          <p:nvPr/>
        </p:nvSpPr>
        <p:spPr>
          <a:xfrm rot="16200000">
            <a:off x="-735632" y="4005064"/>
            <a:ext cx="3240360" cy="360040"/>
          </a:xfrm>
          <a:prstGeom prst="rect">
            <a:avLst/>
          </a:prstGeom>
          <a:solidFill>
            <a:srgbClr val="B4183D"/>
          </a:solidFill>
          <a:ln>
            <a:solidFill>
              <a:srgbClr val="B4183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latin typeface="Arial" pitchFamily="34" charset="0"/>
                <a:cs typeface="Arial" pitchFamily="34" charset="0"/>
              </a:rPr>
              <a:t>2n semestre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136576" y="980728"/>
            <a:ext cx="2016224" cy="1440160"/>
          </a:xfrm>
          <a:prstGeom prst="rect">
            <a:avLst/>
          </a:prstGeom>
          <a:solidFill>
            <a:srgbClr val="FADAE2"/>
          </a:solidFill>
          <a:ln w="12700">
            <a:solidFill>
              <a:srgbClr val="FAD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31 CuadroTexto"/>
          <p:cNvSpPr txBox="1"/>
          <p:nvPr/>
        </p:nvSpPr>
        <p:spPr>
          <a:xfrm>
            <a:off x="1136576" y="14127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Programa </a:t>
            </a:r>
          </a:p>
          <a:p>
            <a:r>
              <a:rPr lang="ca-ES" dirty="0"/>
              <a:t>A punt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3224808" y="980728"/>
            <a:ext cx="6480720" cy="1440160"/>
          </a:xfrm>
          <a:prstGeom prst="rect">
            <a:avLst/>
          </a:prstGeom>
          <a:noFill/>
          <a:ln w="12700">
            <a:solidFill>
              <a:srgbClr val="B41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34 Rectángulo"/>
          <p:cNvSpPr/>
          <p:nvPr/>
        </p:nvSpPr>
        <p:spPr>
          <a:xfrm>
            <a:off x="3224808" y="2564904"/>
            <a:ext cx="6480720" cy="936104"/>
          </a:xfrm>
          <a:prstGeom prst="rect">
            <a:avLst/>
          </a:prstGeom>
          <a:noFill/>
          <a:ln w="12700">
            <a:solidFill>
              <a:srgbClr val="B41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40 Rectángulo"/>
          <p:cNvSpPr/>
          <p:nvPr/>
        </p:nvSpPr>
        <p:spPr>
          <a:xfrm>
            <a:off x="3224808" y="3573016"/>
            <a:ext cx="6480720" cy="432048"/>
          </a:xfrm>
          <a:prstGeom prst="rect">
            <a:avLst/>
          </a:prstGeom>
          <a:noFill/>
          <a:ln w="12700">
            <a:solidFill>
              <a:srgbClr val="B41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41 Rectángulo"/>
          <p:cNvSpPr/>
          <p:nvPr/>
        </p:nvSpPr>
        <p:spPr>
          <a:xfrm>
            <a:off x="3224808" y="4077072"/>
            <a:ext cx="6480720" cy="1296144"/>
          </a:xfrm>
          <a:prstGeom prst="rect">
            <a:avLst/>
          </a:prstGeom>
          <a:noFill/>
          <a:ln w="12700">
            <a:solidFill>
              <a:srgbClr val="B41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3" name="42 Rectángulo"/>
          <p:cNvSpPr/>
          <p:nvPr/>
        </p:nvSpPr>
        <p:spPr>
          <a:xfrm>
            <a:off x="3224808" y="5445224"/>
            <a:ext cx="6480720" cy="360040"/>
          </a:xfrm>
          <a:prstGeom prst="rect">
            <a:avLst/>
          </a:prstGeom>
          <a:noFill/>
          <a:ln w="12700">
            <a:solidFill>
              <a:srgbClr val="B41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1136576" y="980728"/>
            <a:ext cx="2016224" cy="2304256"/>
          </a:xfrm>
          <a:prstGeom prst="rect">
            <a:avLst/>
          </a:prstGeom>
          <a:solidFill>
            <a:srgbClr val="FADAE2"/>
          </a:solidFill>
          <a:ln w="12700">
            <a:solidFill>
              <a:srgbClr val="FAD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35 Rectángulo"/>
          <p:cNvSpPr/>
          <p:nvPr/>
        </p:nvSpPr>
        <p:spPr>
          <a:xfrm>
            <a:off x="1136576" y="3429000"/>
            <a:ext cx="2016224" cy="936104"/>
          </a:xfrm>
          <a:prstGeom prst="rect">
            <a:avLst/>
          </a:prstGeom>
          <a:solidFill>
            <a:srgbClr val="FADAE2"/>
          </a:solidFill>
          <a:ln w="12700">
            <a:solidFill>
              <a:srgbClr val="FAD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7" name="36 Rectángulo"/>
          <p:cNvSpPr/>
          <p:nvPr/>
        </p:nvSpPr>
        <p:spPr>
          <a:xfrm>
            <a:off x="1136576" y="4437112"/>
            <a:ext cx="2016224" cy="648072"/>
          </a:xfrm>
          <a:prstGeom prst="rect">
            <a:avLst/>
          </a:prstGeom>
          <a:solidFill>
            <a:srgbClr val="FADAE2"/>
          </a:solidFill>
          <a:ln w="12700">
            <a:solidFill>
              <a:srgbClr val="FAD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8" name="37 Rectángulo"/>
          <p:cNvSpPr/>
          <p:nvPr/>
        </p:nvSpPr>
        <p:spPr>
          <a:xfrm>
            <a:off x="1136576" y="5157192"/>
            <a:ext cx="2016224" cy="648072"/>
          </a:xfrm>
          <a:prstGeom prst="rect">
            <a:avLst/>
          </a:prstGeom>
          <a:solidFill>
            <a:srgbClr val="FADAE2"/>
          </a:solidFill>
          <a:ln w="12700">
            <a:solidFill>
              <a:srgbClr val="FAD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CuadroTexto"/>
          <p:cNvSpPr txBox="1"/>
          <p:nvPr/>
        </p:nvSpPr>
        <p:spPr>
          <a:xfrm>
            <a:off x="488504" y="332656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rgbClr val="B4183D"/>
                </a:solidFill>
              </a:rPr>
              <a:t>Calendari 2022</a:t>
            </a:r>
          </a:p>
        </p:txBody>
      </p:sp>
      <p:pic>
        <p:nvPicPr>
          <p:cNvPr id="27" name="Picture 3" descr="C:\Users\USUARI\Documents\3_PIICC\1_COMUNICACIÓ\20210611_rodaPrensa\_IMATGES\logo_PIICCnot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320" y="6303045"/>
            <a:ext cx="936104" cy="366315"/>
          </a:xfrm>
          <a:prstGeom prst="rect">
            <a:avLst/>
          </a:prstGeom>
          <a:noFill/>
        </p:spPr>
      </p:pic>
      <p:sp>
        <p:nvSpPr>
          <p:cNvPr id="28" name="27 Rectángulo"/>
          <p:cNvSpPr/>
          <p:nvPr/>
        </p:nvSpPr>
        <p:spPr>
          <a:xfrm rot="16200000">
            <a:off x="-267580" y="1952836"/>
            <a:ext cx="2304256" cy="360040"/>
          </a:xfrm>
          <a:prstGeom prst="rect">
            <a:avLst/>
          </a:prstGeom>
          <a:solidFill>
            <a:srgbClr val="B4183D"/>
          </a:solidFill>
          <a:ln>
            <a:solidFill>
              <a:srgbClr val="B4183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latin typeface="Arial" pitchFamily="34" charset="0"/>
                <a:cs typeface="Arial" pitchFamily="34" charset="0"/>
              </a:rPr>
              <a:t>1n semestre</a:t>
            </a:r>
          </a:p>
        </p:txBody>
      </p:sp>
      <p:sp>
        <p:nvSpPr>
          <p:cNvPr id="16" name="15 Rectángulo"/>
          <p:cNvSpPr/>
          <p:nvPr/>
        </p:nvSpPr>
        <p:spPr>
          <a:xfrm rot="16200000">
            <a:off x="-303584" y="4437112"/>
            <a:ext cx="2376264" cy="360040"/>
          </a:xfrm>
          <a:prstGeom prst="rect">
            <a:avLst/>
          </a:prstGeom>
          <a:solidFill>
            <a:srgbClr val="B4183D"/>
          </a:solidFill>
          <a:ln>
            <a:solidFill>
              <a:srgbClr val="B4183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latin typeface="Arial" pitchFamily="34" charset="0"/>
                <a:cs typeface="Arial" pitchFamily="34" charset="0"/>
              </a:rPr>
              <a:t>2n semestre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208584" y="1412776"/>
            <a:ext cx="1872208" cy="147732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dirty="0"/>
              <a:t>Pl. Carme </a:t>
            </a:r>
          </a:p>
          <a:p>
            <a:r>
              <a:rPr lang="ca-ES" dirty="0"/>
              <a:t>C/ Carme</a:t>
            </a:r>
          </a:p>
          <a:p>
            <a:r>
              <a:rPr lang="ca-ES" dirty="0"/>
              <a:t>C/ Banys</a:t>
            </a:r>
          </a:p>
          <a:p>
            <a:r>
              <a:rPr lang="ca-ES" dirty="0"/>
              <a:t>C/ St. Julià</a:t>
            </a:r>
          </a:p>
          <a:p>
            <a:r>
              <a:rPr lang="ca-ES" dirty="0"/>
              <a:t>C/ General Prim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1136576" y="3573016"/>
            <a:ext cx="2016224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dirty="0"/>
              <a:t>C/ Tossa de Mar</a:t>
            </a:r>
          </a:p>
          <a:p>
            <a:r>
              <a:rPr lang="ca-ES" dirty="0"/>
              <a:t>Rbla. La Girada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1136576" y="4581128"/>
            <a:ext cx="201622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dirty="0"/>
              <a:t>C/ Germanor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1136576" y="5301208"/>
            <a:ext cx="201622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dirty="0"/>
              <a:t>C/ Vidal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3224808" y="19168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Inici obres </a:t>
            </a:r>
            <a:r>
              <a:rPr lang="ca-ES" dirty="0" err="1"/>
              <a:t>reurbanització</a:t>
            </a:r>
            <a:endParaRPr lang="ca-E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224808" y="37170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Inici obres </a:t>
            </a:r>
            <a:r>
              <a:rPr lang="ca-ES" dirty="0" err="1"/>
              <a:t>reurbanització</a:t>
            </a:r>
            <a:endParaRPr lang="ca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224808" y="45811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Carril bici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3224808" y="515719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12 allotjaments per a col·lectius amb necessitats d’accés a l’habitatge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3224808" y="980728"/>
            <a:ext cx="6480720" cy="2304256"/>
          </a:xfrm>
          <a:prstGeom prst="rect">
            <a:avLst/>
          </a:prstGeom>
          <a:noFill/>
          <a:ln w="12700">
            <a:solidFill>
              <a:srgbClr val="B41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4" name="43 Rectángulo"/>
          <p:cNvSpPr/>
          <p:nvPr/>
        </p:nvSpPr>
        <p:spPr>
          <a:xfrm>
            <a:off x="3224808" y="3429000"/>
            <a:ext cx="6480720" cy="936104"/>
          </a:xfrm>
          <a:prstGeom prst="rect">
            <a:avLst/>
          </a:prstGeom>
          <a:noFill/>
          <a:ln w="12700">
            <a:solidFill>
              <a:srgbClr val="B41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44 Rectángulo"/>
          <p:cNvSpPr/>
          <p:nvPr/>
        </p:nvSpPr>
        <p:spPr>
          <a:xfrm>
            <a:off x="3224808" y="4437112"/>
            <a:ext cx="6480720" cy="648072"/>
          </a:xfrm>
          <a:prstGeom prst="rect">
            <a:avLst/>
          </a:prstGeom>
          <a:noFill/>
          <a:ln w="12700">
            <a:solidFill>
              <a:srgbClr val="B41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6" name="45 Rectángulo"/>
          <p:cNvSpPr/>
          <p:nvPr/>
        </p:nvSpPr>
        <p:spPr>
          <a:xfrm>
            <a:off x="3224808" y="5157192"/>
            <a:ext cx="6480720" cy="648072"/>
          </a:xfrm>
          <a:prstGeom prst="rect">
            <a:avLst/>
          </a:prstGeom>
          <a:noFill/>
          <a:ln w="12700">
            <a:solidFill>
              <a:srgbClr val="B41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Picture 2" descr="C:\Users\USUARI\Documents\3_PIICC\1_COMUNICACIÓ\20210611_rodaPrensa\_IMATGES\fitx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3713" y="484"/>
            <a:ext cx="9698574" cy="6857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UM power point - plantill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POUM power point - plantilla</Template>
  <TotalTime>8683</TotalTime>
  <Words>313</Words>
  <Application>Microsoft Office PowerPoint</Application>
  <PresentationFormat>Paper A4 (210 x 297 mm)</PresentationFormat>
  <Paragraphs>70</Paragraphs>
  <Slides>9</Slides>
  <Notes>0</Notes>
  <HiddenSlides>0</HiddenSlides>
  <MMClips>1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POUM power point - plantilla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Ajuntament de Vilafranca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LGANDARA</dc:creator>
  <cp:lastModifiedBy>Francisco Romero Gamarra</cp:lastModifiedBy>
  <cp:revision>877</cp:revision>
  <dcterms:created xsi:type="dcterms:W3CDTF">2015-07-21T06:40:27Z</dcterms:created>
  <dcterms:modified xsi:type="dcterms:W3CDTF">2021-06-14T13:31:49Z</dcterms:modified>
</cp:coreProperties>
</file>